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3" r:id="rId2"/>
    <p:sldId id="371" r:id="rId3"/>
    <p:sldId id="369" r:id="rId4"/>
    <p:sldId id="370" r:id="rId5"/>
    <p:sldId id="372" r:id="rId6"/>
    <p:sldId id="375" r:id="rId7"/>
    <p:sldId id="3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29D6-5D62-497D-BD8D-A9485BEE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3320-F81D-4A33-840E-99478C309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82FF-DDDC-4423-AA91-BC6EC494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FABD-80AB-46FA-BC5C-B9F22648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4E31-6073-41FF-998E-BCAAE5CD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D4A1-EDD9-433D-AF98-39DB4AA0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A64-AAA6-4D5A-9408-7CFD283C0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89FF-147E-4E5B-AE3F-1E83AA4D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B6AA-5B67-4DBD-82FF-6CA6A005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3A9E-00DE-4556-A44B-CBFEBFB5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A1BC4-CC1E-4BCC-9E5C-1CE3B5BE4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4F140-9213-4BDA-945F-D46A7F694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23526-85AA-4A4D-BB30-42C9CC46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7FD5-9558-4AEE-92CC-CCAC9CF0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1702F-7322-4233-A314-74B33452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5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ECAB-0CA7-4C7E-AA13-BDEA227E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73CA-D25C-49B3-9E43-AC1545A9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0F27-FB88-4D99-BC32-32093F15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ABAA7-9D92-4D80-8557-2F1175CA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9B66-5407-41B2-976A-E68F401E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AE42-0531-49B2-836B-7056902C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A821-5122-423A-9E49-A9B05CCC7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98FBA-B79A-417C-88A9-8D10712B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53724-A00A-4C1C-A6AA-4DBA50D3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7FD41-8A1A-4280-87EF-CB813C35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8D71-968E-4BAB-B37E-921CC43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6ECCF-5281-4162-8066-D3F709F22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9EB15-9895-4E20-9E42-1AF822B69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6D261-93A5-48F8-BF0C-30881A9F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B3C44-BE09-4BAD-B18B-6D849A6D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3248C-AE16-471B-859F-31022CA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0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9332-F90C-4F80-BB18-D67F8694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DBEFB-C14C-4189-BDE3-F201A4BE0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E4401-C1AD-4525-9043-4FED76628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6C0DE-21BD-474F-BD57-6680C21E5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B4F42-878C-4789-B60A-72EA98598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69907-CDE4-406A-B32A-38CE4D7B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F0128-D075-495A-A788-642C57A2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5F28A-0C69-4BF2-877A-1C6CA976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3AB1-824E-487B-A3E7-F408D4FA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3DC0-84AC-49F4-AC65-A053CC9D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BFAD0-3CB1-4620-BD8B-56E4CC38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59BC2-5859-43FA-806B-DCA349C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398B-7936-45FE-B39D-BA20DD6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AFDC2-955D-479D-9FF7-6CC72F4B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C7C70-48F9-4BEB-A2FE-B85C41B8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7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5615-FC8A-4593-A5AA-D7E4115E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B34A-6C65-47A1-A332-2D0E62B9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8B684-221A-470D-8558-D09E84432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3CE0F-ED9B-43C2-919E-66FF65AB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2FB6A-F5C3-4EA8-8E09-F9F49051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EDA45-DCC9-480F-88BE-6C9D7D7F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7CC1-19CC-4A06-9FB4-0C20000B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44AE7-9CDC-4FA4-9D6B-5E064D57D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1CE9B-CED4-4460-99A4-4A61A83C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A0150-6FB3-4EDE-A988-55581B9D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92124-9D8A-4668-8349-F6D667A7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0199A-6B81-4970-AA49-E7EA10C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A917A-4AF6-419D-889E-BE37035E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E3F90-A0EA-493A-A5F4-4730D2BF9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76E5-3A0B-44B9-8023-809EBDF6C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90DB4-CDF5-469C-8880-A777053B4CF6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E790-01E3-4A98-AACE-4028E5D08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4FAF1-D731-4CAD-B8B6-58DF042BD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06D84-4FE2-4CC1-AAE6-008DB4267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7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8DB1-46A1-429F-AC05-2D561127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Excitation of a </a:t>
            </a:r>
            <a:br>
              <a:rPr lang="en-US" dirty="0"/>
            </a:br>
            <a:r>
              <a:rPr lang="en-US" dirty="0"/>
              <a:t>surface plasmon polariton (SPP) via prism 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2406E-2E0B-4A53-BE43-1B2E1F6C38CA}"/>
              </a:ext>
            </a:extLst>
          </p:cNvPr>
          <p:cNvSpPr txBox="1"/>
          <p:nvPr/>
        </p:nvSpPr>
        <p:spPr>
          <a:xfrm>
            <a:off x="1594170" y="4324555"/>
            <a:ext cx="9416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the properties of evanescent fields, induced via total internal reflection (prism coupling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the properties of an 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 simulation of an SPP excitation via total internal reflection (prism coupling)</a:t>
            </a:r>
          </a:p>
        </p:txBody>
      </p:sp>
    </p:spTree>
    <p:extLst>
      <p:ext uri="{BB962C8B-B14F-4D97-AF65-F5344CB8AC3E}">
        <p14:creationId xmlns:p14="http://schemas.microsoft.com/office/powerpoint/2010/main" val="183635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98934-9E64-4652-8367-CCF716F1F0FB}"/>
              </a:ext>
            </a:extLst>
          </p:cNvPr>
          <p:cNvGrpSpPr/>
          <p:nvPr/>
        </p:nvGrpSpPr>
        <p:grpSpPr>
          <a:xfrm>
            <a:off x="448551" y="4877140"/>
            <a:ext cx="4310642" cy="2384786"/>
            <a:chOff x="6255758" y="3429000"/>
            <a:chExt cx="4310642" cy="23847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FE6EB68-4F38-4633-8517-3FAA57F2D332}"/>
                </a:ext>
              </a:extLst>
            </p:cNvPr>
            <p:cNvGrpSpPr/>
            <p:nvPr/>
          </p:nvGrpSpPr>
          <p:grpSpPr>
            <a:xfrm rot="10800000" flipH="1">
              <a:off x="6255758" y="3429000"/>
              <a:ext cx="4310642" cy="2384786"/>
              <a:chOff x="5798558" y="2133600"/>
              <a:chExt cx="2583442" cy="32788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14A8EF-2907-4BE3-8BCA-D42775EF4EDD}"/>
                  </a:ext>
                </a:extLst>
              </p:cNvPr>
              <p:cNvSpPr/>
              <p:nvPr/>
            </p:nvSpPr>
            <p:spPr>
              <a:xfrm>
                <a:off x="5798558" y="4582205"/>
                <a:ext cx="2583442" cy="8302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9D3D6DA-780B-405D-907B-3AD0E53528C9}"/>
                  </a:ext>
                </a:extLst>
              </p:cNvPr>
              <p:cNvSpPr/>
              <p:nvPr/>
            </p:nvSpPr>
            <p:spPr>
              <a:xfrm flipH="1">
                <a:off x="6217208" y="4582205"/>
                <a:ext cx="1707591" cy="830262"/>
              </a:xfrm>
              <a:prstGeom prst="arc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3CCDCC35-1713-41C5-BFAB-1004D8916346}"/>
                  </a:ext>
                </a:extLst>
              </p:cNvPr>
              <p:cNvSpPr/>
              <p:nvPr/>
            </p:nvSpPr>
            <p:spPr>
              <a:xfrm flipH="1" flipV="1">
                <a:off x="6217208" y="2133600"/>
                <a:ext cx="1707591" cy="2448605"/>
              </a:xfrm>
              <a:prstGeom prst="arc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B8FC412-F700-4C01-864C-9BFDF27A9510}"/>
                    </a:ext>
                  </a:extLst>
                </p:cNvPr>
                <p:cNvSpPr txBox="1"/>
                <p:nvPr/>
              </p:nvSpPr>
              <p:spPr>
                <a:xfrm>
                  <a:off x="8012085" y="3546267"/>
                  <a:ext cx="15508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Metal,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B8FC412-F700-4C01-864C-9BFDF27A9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085" y="3546267"/>
                  <a:ext cx="155080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54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4F773DE-7667-44C3-8A47-1A204BFD7657}"/>
                    </a:ext>
                  </a:extLst>
                </p:cNvPr>
                <p:cNvSpPr txBox="1"/>
                <p:nvPr/>
              </p:nvSpPr>
              <p:spPr>
                <a:xfrm>
                  <a:off x="7844154" y="4369328"/>
                  <a:ext cx="1839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Dielectric,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4F773DE-7667-44C3-8A47-1A204BFD7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154" y="4369328"/>
                  <a:ext cx="18394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64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EB8ED8-43AF-49DE-A10B-E7DD02BA7FD4}"/>
              </a:ext>
            </a:extLst>
          </p:cNvPr>
          <p:cNvSpPr txBox="1"/>
          <p:nvPr/>
        </p:nvSpPr>
        <p:spPr>
          <a:xfrm>
            <a:off x="788089" y="4513313"/>
            <a:ext cx="379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SURFACE PLASMON POLARITON (SPP)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C79D6-11F0-4357-A339-849B272E99C2}"/>
              </a:ext>
            </a:extLst>
          </p:cNvPr>
          <p:cNvGrpSpPr/>
          <p:nvPr/>
        </p:nvGrpSpPr>
        <p:grpSpPr>
          <a:xfrm>
            <a:off x="396021" y="105332"/>
            <a:ext cx="4943538" cy="4516060"/>
            <a:chOff x="396021" y="105332"/>
            <a:chExt cx="4943538" cy="451606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03D0049-B168-4906-B54D-88AA05C6CEED}"/>
                </a:ext>
              </a:extLst>
            </p:cNvPr>
            <p:cNvSpPr/>
            <p:nvPr/>
          </p:nvSpPr>
          <p:spPr>
            <a:xfrm>
              <a:off x="728718" y="677473"/>
              <a:ext cx="4310642" cy="21742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44BD66-110B-4ABA-8626-FAC527576438}"/>
                </a:ext>
              </a:extLst>
            </p:cNvPr>
            <p:cNvSpPr txBox="1"/>
            <p:nvPr/>
          </p:nvSpPr>
          <p:spPr>
            <a:xfrm>
              <a:off x="2215514" y="324433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Dielectric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FA26A-C4B3-41E2-A681-8F08A9D843C9}"/>
                </a:ext>
              </a:extLst>
            </p:cNvPr>
            <p:cNvSpPr/>
            <p:nvPr/>
          </p:nvSpPr>
          <p:spPr>
            <a:xfrm>
              <a:off x="2929812" y="1341500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Prism</a:t>
              </a:r>
              <a:endParaRPr lang="en-US" dirty="0"/>
            </a:p>
          </p:txBody>
        </p:sp>
        <p:sp>
          <p:nvSpPr>
            <p:cNvPr id="30" name="Sun 29">
              <a:extLst>
                <a:ext uri="{FF2B5EF4-FFF2-40B4-BE49-F238E27FC236}">
                  <a16:creationId xmlns:a16="http://schemas.microsoft.com/office/drawing/2014/main" id="{0A0CC325-57DA-476D-AFA5-60DC89BD45E4}"/>
                </a:ext>
              </a:extLst>
            </p:cNvPr>
            <p:cNvSpPr/>
            <p:nvPr/>
          </p:nvSpPr>
          <p:spPr>
            <a:xfrm>
              <a:off x="396021" y="556544"/>
              <a:ext cx="428192" cy="388804"/>
            </a:xfrm>
            <a:prstGeom prst="su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05D0418-F6B9-48E2-9DBE-32578534F56F}"/>
                </a:ext>
              </a:extLst>
            </p:cNvPr>
            <p:cNvSpPr/>
            <p:nvPr/>
          </p:nvSpPr>
          <p:spPr>
            <a:xfrm rot="2615138">
              <a:off x="445361" y="1644980"/>
              <a:ext cx="2651760" cy="417911"/>
            </a:xfrm>
            <a:prstGeom prst="rightArrow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1BF5293-C4C4-45EE-B331-1EE77D0BEBD4}"/>
                </a:ext>
              </a:extLst>
            </p:cNvPr>
            <p:cNvSpPr/>
            <p:nvPr/>
          </p:nvSpPr>
          <p:spPr>
            <a:xfrm rot="18625653" flipV="1">
              <a:off x="2619234" y="1501877"/>
              <a:ext cx="2743200" cy="417911"/>
            </a:xfrm>
            <a:prstGeom prst="rightArrow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AD748A-9213-46A6-8CCC-A3664AC403ED}"/>
                </a:ext>
              </a:extLst>
            </p:cNvPr>
            <p:cNvCxnSpPr>
              <a:cxnSpLocks/>
            </p:cNvCxnSpPr>
            <p:nvPr/>
          </p:nvCxnSpPr>
          <p:spPr>
            <a:xfrm>
              <a:off x="2864754" y="1090809"/>
              <a:ext cx="9205" cy="1764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70272B-B35A-4D1B-A6BB-7822218BF455}"/>
                    </a:ext>
                  </a:extLst>
                </p:cNvPr>
                <p:cNvSpPr txBox="1"/>
                <p:nvPr/>
              </p:nvSpPr>
              <p:spPr>
                <a:xfrm>
                  <a:off x="1906078" y="1535327"/>
                  <a:ext cx="994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70272B-B35A-4D1B-A6BB-7822218BF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078" y="1535327"/>
                  <a:ext cx="99405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E30E6D4-47E3-49BE-B616-A3A07D61F1D3}"/>
                    </a:ext>
                  </a:extLst>
                </p:cNvPr>
                <p:cNvSpPr/>
                <p:nvPr/>
              </p:nvSpPr>
              <p:spPr>
                <a:xfrm>
                  <a:off x="728718" y="105332"/>
                  <a:ext cx="4610841" cy="3907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0" dirty="0"/>
                    <a:t>TOTAL INTERNAL REFLECTION: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𝑝𝑟𝑖𝑠𝑚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𝑑𝑖𝑒𝑙</m:t>
                          </m:r>
                        </m:sub>
                      </m:sSub>
                    </m:oMath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E30E6D4-47E3-49BE-B616-A3A07D61F1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18" y="105332"/>
                  <a:ext cx="4610841" cy="390748"/>
                </a:xfrm>
                <a:prstGeom prst="rect">
                  <a:avLst/>
                </a:prstGeom>
                <a:blipFill>
                  <a:blip r:embed="rId5"/>
                  <a:stretch>
                    <a:fillRect l="-1190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8315BBE-0CC2-4DAB-B77A-841174E97946}"/>
                </a:ext>
              </a:extLst>
            </p:cNvPr>
            <p:cNvSpPr/>
            <p:nvPr/>
          </p:nvSpPr>
          <p:spPr>
            <a:xfrm rot="10800000" flipV="1">
              <a:off x="1463302" y="2840472"/>
              <a:ext cx="2849227" cy="1780920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D7238A-8880-4574-ABB3-45865FB58BDC}"/>
              </a:ext>
            </a:extLst>
          </p:cNvPr>
          <p:cNvGrpSpPr/>
          <p:nvPr/>
        </p:nvGrpSpPr>
        <p:grpSpPr>
          <a:xfrm>
            <a:off x="6193322" y="105520"/>
            <a:ext cx="5969939" cy="4028675"/>
            <a:chOff x="6193322" y="105520"/>
            <a:chExt cx="5969939" cy="40286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5AFBDC1-18A4-4207-8296-D8DB97A40C77}"/>
                </a:ext>
              </a:extLst>
            </p:cNvPr>
            <p:cNvGrpSpPr/>
            <p:nvPr/>
          </p:nvGrpSpPr>
          <p:grpSpPr>
            <a:xfrm>
              <a:off x="6465056" y="339421"/>
              <a:ext cx="4643339" cy="3794774"/>
              <a:chOff x="6465056" y="339421"/>
              <a:chExt cx="4643339" cy="379477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65DE7A-865A-4FE7-B697-5511F1E928D5}"/>
                  </a:ext>
                </a:extLst>
              </p:cNvPr>
              <p:cNvSpPr txBox="1"/>
              <p:nvPr/>
            </p:nvSpPr>
            <p:spPr>
              <a:xfrm>
                <a:off x="8352107" y="3764863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Dielectric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481674-9AAD-4453-A56C-77BF9A943825}"/>
                  </a:ext>
                </a:extLst>
              </p:cNvPr>
              <p:cNvGrpSpPr/>
              <p:nvPr/>
            </p:nvGrpSpPr>
            <p:grpSpPr>
              <a:xfrm>
                <a:off x="6465056" y="339421"/>
                <a:ext cx="4643339" cy="2743200"/>
                <a:chOff x="6465056" y="339421"/>
                <a:chExt cx="4643339" cy="2743200"/>
              </a:xfrm>
            </p:grpSpPr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9A7543C2-060D-4F24-ACF6-B4E1BB98AED2}"/>
                    </a:ext>
                  </a:extLst>
                </p:cNvPr>
                <p:cNvSpPr/>
                <p:nvPr/>
              </p:nvSpPr>
              <p:spPr>
                <a:xfrm>
                  <a:off x="6797753" y="677661"/>
                  <a:ext cx="4310642" cy="2174240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E7ACB6B-7DF2-4ADE-994A-A898F56B8F83}"/>
                    </a:ext>
                  </a:extLst>
                </p:cNvPr>
                <p:cNvSpPr/>
                <p:nvPr/>
              </p:nvSpPr>
              <p:spPr>
                <a:xfrm>
                  <a:off x="8998847" y="1341688"/>
                  <a:ext cx="710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Prism</a:t>
                  </a:r>
                  <a:endParaRPr lang="en-US" dirty="0"/>
                </a:p>
              </p:txBody>
            </p:sp>
            <p:sp>
              <p:nvSpPr>
                <p:cNvPr id="43" name="Sun 42">
                  <a:extLst>
                    <a:ext uri="{FF2B5EF4-FFF2-40B4-BE49-F238E27FC236}">
                      <a16:creationId xmlns:a16="http://schemas.microsoft.com/office/drawing/2014/main" id="{1F7C359A-1361-48AE-B25E-F0695D30CED5}"/>
                    </a:ext>
                  </a:extLst>
                </p:cNvPr>
                <p:cNvSpPr/>
                <p:nvPr/>
              </p:nvSpPr>
              <p:spPr>
                <a:xfrm>
                  <a:off x="6465056" y="556732"/>
                  <a:ext cx="428192" cy="388804"/>
                </a:xfrm>
                <a:prstGeom prst="su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E0EE34E4-EE8E-4C5F-ADC1-6CF1E5688C44}"/>
                    </a:ext>
                  </a:extLst>
                </p:cNvPr>
                <p:cNvSpPr/>
                <p:nvPr/>
              </p:nvSpPr>
              <p:spPr>
                <a:xfrm rot="2615138">
                  <a:off x="6514396" y="1645168"/>
                  <a:ext cx="2651760" cy="417911"/>
                </a:xfrm>
                <a:prstGeom prst="rightArrow">
                  <a:avLst/>
                </a:prstGeom>
                <a:solidFill>
                  <a:srgbClr val="FF0000">
                    <a:alpha val="5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2203CFF4-40F5-4A93-ABE2-A35194B862B1}"/>
                    </a:ext>
                  </a:extLst>
                </p:cNvPr>
                <p:cNvSpPr/>
                <p:nvPr/>
              </p:nvSpPr>
              <p:spPr>
                <a:xfrm rot="18625653" flipV="1">
                  <a:off x="8688269" y="1502065"/>
                  <a:ext cx="2743200" cy="417911"/>
                </a:xfrm>
                <a:prstGeom prst="rightArrow">
                  <a:avLst/>
                </a:prstGeom>
                <a:solidFill>
                  <a:srgbClr val="FF0000">
                    <a:alpha val="5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7B7A1AD-377B-4B53-A535-583418EAB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33789" y="1090997"/>
                  <a:ext cx="9205" cy="17642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0AA3114-EA8A-4AFA-AA1A-772BCCDAD6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1127" y="1535515"/>
                      <a:ext cx="1202445" cy="3942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𝒔𝒑𝒑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0AA3114-EA8A-4AFA-AA1A-772BCCDAD6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1127" y="1535515"/>
                      <a:ext cx="1202445" cy="3942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6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433E7A-8E23-41B9-80B0-F4FC0038FE99}"/>
                </a:ext>
              </a:extLst>
            </p:cNvPr>
            <p:cNvSpPr/>
            <p:nvPr/>
          </p:nvSpPr>
          <p:spPr>
            <a:xfrm>
              <a:off x="6193322" y="105520"/>
              <a:ext cx="59699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/>
                <a:t>TOTAL INTERNAL REFLECTION + TM POL. + PHASE MATCHING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D16440D-ED07-44F6-897F-3DFE43AF6EE2}"/>
              </a:ext>
            </a:extLst>
          </p:cNvPr>
          <p:cNvSpPr/>
          <p:nvPr/>
        </p:nvSpPr>
        <p:spPr>
          <a:xfrm rot="10800000">
            <a:off x="6797753" y="2865776"/>
            <a:ext cx="4310642" cy="4881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489FFA1-FF31-4587-A5AC-09FB3744F1AA}"/>
                  </a:ext>
                </a:extLst>
              </p:cNvPr>
              <p:cNvSpPr/>
              <p:nvPr/>
            </p:nvSpPr>
            <p:spPr>
              <a:xfrm>
                <a:off x="5827466" y="4834491"/>
                <a:ext cx="5895332" cy="966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TOTAL INTERNAL REFLECTION: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𝑑𝑖𝑒𝑙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𝑝𝑟𝑖𝑠𝑚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TM POLARIZATION: E field in the plane of incidence</a:t>
                </a:r>
                <a:endParaRPr lang="en-US" b="0" dirty="0"/>
              </a:p>
              <a:p>
                <a:r>
                  <a:rPr lang="en-US" b="0" dirty="0"/>
                  <a:t>PHASE MATCHING: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𝑆𝑃𝑃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𝑆𝑃𝑃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𝑝𝑟𝑖𝑠𝑚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489FFA1-FF31-4587-A5AC-09FB3744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66" y="4834491"/>
                <a:ext cx="5895332" cy="966162"/>
              </a:xfrm>
              <a:prstGeom prst="rect">
                <a:avLst/>
              </a:prstGeom>
              <a:blipFill>
                <a:blip r:embed="rId7"/>
                <a:stretch>
                  <a:fillRect l="-931" t="-2516" b="-6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C9F5B35-C3F4-42F7-B31D-E3EB69042362}"/>
              </a:ext>
            </a:extLst>
          </p:cNvPr>
          <p:cNvGrpSpPr/>
          <p:nvPr/>
        </p:nvGrpSpPr>
        <p:grpSpPr>
          <a:xfrm>
            <a:off x="7595121" y="2890436"/>
            <a:ext cx="2854001" cy="2251485"/>
            <a:chOff x="7595121" y="2890436"/>
            <a:chExt cx="2854001" cy="2251485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4B6941C-2CD4-417A-8994-D53FCA093C3E}"/>
                </a:ext>
              </a:extLst>
            </p:cNvPr>
            <p:cNvSpPr/>
            <p:nvPr/>
          </p:nvSpPr>
          <p:spPr>
            <a:xfrm rot="10800000" flipV="1">
              <a:off x="7599895" y="3361001"/>
              <a:ext cx="2849227" cy="1780920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8C3A698-DB69-4EE3-8034-80FD04E3F060}"/>
                </a:ext>
              </a:extLst>
            </p:cNvPr>
            <p:cNvSpPr/>
            <p:nvPr/>
          </p:nvSpPr>
          <p:spPr>
            <a:xfrm rot="10800000">
              <a:off x="7595121" y="2890436"/>
              <a:ext cx="2849227" cy="456228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9985FC1-4543-4E77-8145-2033205DC4CC}"/>
              </a:ext>
            </a:extLst>
          </p:cNvPr>
          <p:cNvSpPr/>
          <p:nvPr/>
        </p:nvSpPr>
        <p:spPr>
          <a:xfrm>
            <a:off x="8566958" y="2925197"/>
            <a:ext cx="73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28192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64E98707-9BBA-487C-A1A9-6CCC6D870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0768" y="1537749"/>
            <a:ext cx="6033843" cy="452538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7A691A-18E8-4FE0-97CA-F46B61F62E94}"/>
              </a:ext>
            </a:extLst>
          </p:cNvPr>
          <p:cNvCxnSpPr>
            <a:cxnSpLocks/>
          </p:cNvCxnSpPr>
          <p:nvPr/>
        </p:nvCxnSpPr>
        <p:spPr>
          <a:xfrm>
            <a:off x="2616154" y="2057713"/>
            <a:ext cx="9205" cy="1764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E4EB58C5-D048-481D-9455-985B865C93FB}"/>
              </a:ext>
            </a:extLst>
          </p:cNvPr>
          <p:cNvSpPr/>
          <p:nvPr/>
        </p:nvSpPr>
        <p:spPr>
          <a:xfrm rot="17055221">
            <a:off x="1977196" y="2950903"/>
            <a:ext cx="914400" cy="825335"/>
          </a:xfrm>
          <a:prstGeom prst="arc">
            <a:avLst>
              <a:gd name="adj1" fmla="val 15642078"/>
              <a:gd name="adj2" fmla="val 21238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F8BC37-62D8-4DCB-8332-E8B9FF678238}"/>
                  </a:ext>
                </a:extLst>
              </p:cNvPr>
              <p:cNvSpPr txBox="1"/>
              <p:nvPr/>
            </p:nvSpPr>
            <p:spPr>
              <a:xfrm>
                <a:off x="2106492" y="5193275"/>
                <a:ext cx="121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F8BC37-62D8-4DCB-8332-E8B9FF67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492" y="5193275"/>
                <a:ext cx="1216615" cy="369332"/>
              </a:xfrm>
              <a:prstGeom prst="rect">
                <a:avLst/>
              </a:prstGeom>
              <a:blipFill>
                <a:blip r:embed="rId3"/>
                <a:stretch>
                  <a:fillRect l="-45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5DC8AD8-373D-484F-AC16-505117024AF1}"/>
                  </a:ext>
                </a:extLst>
              </p:cNvPr>
              <p:cNvSpPr txBox="1"/>
              <p:nvPr/>
            </p:nvSpPr>
            <p:spPr>
              <a:xfrm>
                <a:off x="1988107" y="1406275"/>
                <a:ext cx="1346459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Glass prism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𝑝𝑟𝑖𝑠𝑚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5DC8AD8-373D-484F-AC16-50511702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107" y="1406275"/>
                <a:ext cx="1346459" cy="667747"/>
              </a:xfrm>
              <a:prstGeom prst="rect">
                <a:avLst/>
              </a:prstGeom>
              <a:blipFill>
                <a:blip r:embed="rId4"/>
                <a:stretch>
                  <a:fillRect l="-3620" t="-550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D07EEE-AE26-4413-9ADA-9B136C0FAAB3}"/>
                  </a:ext>
                </a:extLst>
              </p:cNvPr>
              <p:cNvSpPr txBox="1"/>
              <p:nvPr/>
            </p:nvSpPr>
            <p:spPr>
              <a:xfrm>
                <a:off x="1657478" y="2471751"/>
                <a:ext cx="994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D07EEE-AE26-4413-9ADA-9B136C0F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78" y="2471751"/>
                <a:ext cx="9940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0EAA92-B2CE-4A0E-96C6-AF9858844C40}"/>
                  </a:ext>
                </a:extLst>
              </p:cNvPr>
              <p:cNvSpPr txBox="1"/>
              <p:nvPr/>
            </p:nvSpPr>
            <p:spPr>
              <a:xfrm>
                <a:off x="5110203" y="1399783"/>
                <a:ext cx="6765917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How to excite an evanescent wave with prism coupling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Need total internal reflection (TIR).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Light must cross an interface from a higher index to a lower index (easily done with prism coupling).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Evanescent waves can be excited for both TE and TM polarized light at an interface between lossless materials.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Above the critical angle, transmittance is 0 and reflectance is 1.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electromagnetic field in the transmission medium is propagating in the direction parallel to the interface (propagation constant component along z,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a real), and exponentially attenuated, or evanescent,  in the direction normal to the interface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is purely imaginary).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evanescent field stores only reactive energy, i.e., imaginary part of the Poynting vector, and  it does not carry active energy into the transmission medium.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attenuation is not necessarily due to absorption: for example, in this case, the two materials at the interface are lossless.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0EAA92-B2CE-4A0E-96C6-AF985884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203" y="1399783"/>
                <a:ext cx="6765917" cy="4801314"/>
              </a:xfrm>
              <a:prstGeom prst="rect">
                <a:avLst/>
              </a:prstGeom>
              <a:blipFill>
                <a:blip r:embed="rId6"/>
                <a:stretch>
                  <a:fillRect l="-721" t="-762" r="-1081" b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7D3AA3-7D73-4D58-9CE2-17883A712FDE}"/>
              </a:ext>
            </a:extLst>
          </p:cNvPr>
          <p:cNvCxnSpPr/>
          <p:nvPr/>
        </p:nvCxnSpPr>
        <p:spPr>
          <a:xfrm>
            <a:off x="432894" y="6258560"/>
            <a:ext cx="191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756D4B-B6C2-4DE4-9876-667B29856520}"/>
              </a:ext>
            </a:extLst>
          </p:cNvPr>
          <p:cNvCxnSpPr>
            <a:cxnSpLocks/>
          </p:cNvCxnSpPr>
          <p:nvPr/>
        </p:nvCxnSpPr>
        <p:spPr>
          <a:xfrm flipV="1">
            <a:off x="432894" y="4714240"/>
            <a:ext cx="0" cy="154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67ABE3-E502-4921-94D6-A373F8C535B5}"/>
                  </a:ext>
                </a:extLst>
              </p:cNvPr>
              <p:cNvSpPr txBox="1"/>
              <p:nvPr/>
            </p:nvSpPr>
            <p:spPr>
              <a:xfrm>
                <a:off x="2324897" y="607389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67ABE3-E502-4921-94D6-A373F8C53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897" y="6073894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85C93-8E43-4A6A-844A-8FE85FE15086}"/>
                  </a:ext>
                </a:extLst>
              </p:cNvPr>
              <p:cNvSpPr txBox="1"/>
              <p:nvPr/>
            </p:nvSpPr>
            <p:spPr>
              <a:xfrm>
                <a:off x="453214" y="452855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85C93-8E43-4A6A-844A-8FE85FE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4" y="4528558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4AC6B54-0803-47AB-B4E4-2C62435E0011}"/>
              </a:ext>
            </a:extLst>
          </p:cNvPr>
          <p:cNvSpPr txBox="1"/>
          <p:nvPr/>
        </p:nvSpPr>
        <p:spPr>
          <a:xfrm>
            <a:off x="6289417" y="72128"/>
            <a:ext cx="5785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Properties of an evanescent wave</a:t>
            </a: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8DD6EB21-EA96-411A-9ED0-F5A69031D55B}"/>
              </a:ext>
            </a:extLst>
          </p:cNvPr>
          <p:cNvSpPr/>
          <p:nvPr/>
        </p:nvSpPr>
        <p:spPr>
          <a:xfrm rot="5400000">
            <a:off x="-49575" y="1168918"/>
            <a:ext cx="3001595" cy="2219104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>
            <a:extLst>
              <a:ext uri="{FF2B5EF4-FFF2-40B4-BE49-F238E27FC236}">
                <a16:creationId xmlns:a16="http://schemas.microsoft.com/office/drawing/2014/main" id="{0C7D985D-2ADA-45B8-B2FB-A4F85CEA41AB}"/>
              </a:ext>
            </a:extLst>
          </p:cNvPr>
          <p:cNvSpPr/>
          <p:nvPr/>
        </p:nvSpPr>
        <p:spPr>
          <a:xfrm>
            <a:off x="218798" y="1543692"/>
            <a:ext cx="428192" cy="388804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350EF59-FFC2-442B-AEE9-36491CD8B075}"/>
              </a:ext>
            </a:extLst>
          </p:cNvPr>
          <p:cNvSpPr/>
          <p:nvPr/>
        </p:nvSpPr>
        <p:spPr>
          <a:xfrm rot="2615138">
            <a:off x="186858" y="2632128"/>
            <a:ext cx="2651760" cy="417911"/>
          </a:xfrm>
          <a:prstGeom prst="rightArrow">
            <a:avLst/>
          </a:prstGeom>
          <a:solidFill>
            <a:srgbClr val="00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4BE4D702-A770-443B-A809-ED277B673DB4}"/>
              </a:ext>
            </a:extLst>
          </p:cNvPr>
          <p:cNvSpPr/>
          <p:nvPr/>
        </p:nvSpPr>
        <p:spPr>
          <a:xfrm rot="16200000" flipH="1">
            <a:off x="2265066" y="1165374"/>
            <a:ext cx="3001595" cy="222596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503E6F3-7C4B-4197-9834-023DA8140CF8}"/>
              </a:ext>
            </a:extLst>
          </p:cNvPr>
          <p:cNvSpPr/>
          <p:nvPr/>
        </p:nvSpPr>
        <p:spPr>
          <a:xfrm rot="18625653" flipV="1">
            <a:off x="2360731" y="2489025"/>
            <a:ext cx="2743200" cy="417911"/>
          </a:xfrm>
          <a:prstGeom prst="rightArrow">
            <a:avLst/>
          </a:prstGeom>
          <a:solidFill>
            <a:srgbClr val="00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E0D01C-2BFB-4D14-AF0F-0776E603BB0B}"/>
                  </a:ext>
                </a:extLst>
              </p:cNvPr>
              <p:cNvSpPr txBox="1"/>
              <p:nvPr/>
            </p:nvSpPr>
            <p:spPr>
              <a:xfrm>
                <a:off x="658266" y="260645"/>
                <a:ext cx="4220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evolution of the electric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E0D01C-2BFB-4D14-AF0F-0776E603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66" y="260645"/>
                <a:ext cx="4220579" cy="369332"/>
              </a:xfrm>
              <a:prstGeom prst="rect">
                <a:avLst/>
              </a:prstGeom>
              <a:blipFill>
                <a:blip r:embed="rId9"/>
                <a:stretch>
                  <a:fillRect l="-130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0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920DB68-D52A-43C1-883B-35E37530B856}"/>
              </a:ext>
            </a:extLst>
          </p:cNvPr>
          <p:cNvSpPr/>
          <p:nvPr/>
        </p:nvSpPr>
        <p:spPr>
          <a:xfrm rot="10800000">
            <a:off x="807422" y="4759119"/>
            <a:ext cx="4310642" cy="4881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8B359-E3E5-43BE-8B10-3167ED838F16}"/>
                  </a:ext>
                </a:extLst>
              </p:cNvPr>
              <p:cNvSpPr txBox="1"/>
              <p:nvPr/>
            </p:nvSpPr>
            <p:spPr>
              <a:xfrm>
                <a:off x="5082765" y="794592"/>
                <a:ext cx="7109236" cy="601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How to excite a surface plasmon polariton (SPP) with prism coupling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Need an evanescent wave: e.g. prism coupling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 very thin film of metal must be fabricated at the interface. If it is too thick, then the metal is opaque and no SPP can be excited.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How thin?... Less than a skin depth! </a:t>
                </a:r>
                <a:r>
                  <a:rPr lang="en-US"/>
                  <a:t>Good choice: </a:t>
                </a:r>
                <a:r>
                  <a:rPr lang="en-US" dirty="0"/>
                  <a:t>from 10 to 50 nm.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Since in prism coupling the evanescent wave is triggered in the transmission medium, the SPP will be excited at the interface between the metal and the transmission medium.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SPP is only possible if light is TM polarized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SPP is only possible for one specific angle, which must be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 The excitation is possible when the angle of incidence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such that the wavevector component in the direction parallel to the interface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𝑝𝑟𝑖𝑠𝑚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 is equal to the propagation constant of the SPP: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𝑝𝑟𝑖𝑠𝑚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𝑆𝑃𝑃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When the SPP is excited, light is coupled to the SPP, and it propagates along the interface while being absorbed in the metal (here attenuation is also due to absorption)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When the SPP is excited, the amplitude of the electromagnetic field may be significantly amplified, light slows down and it is more confined at the interface.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8B359-E3E5-43BE-8B10-3167ED83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765" y="794592"/>
                <a:ext cx="7109236" cy="6012608"/>
              </a:xfrm>
              <a:prstGeom prst="rect">
                <a:avLst/>
              </a:prstGeom>
              <a:blipFill>
                <a:blip r:embed="rId2"/>
                <a:stretch>
                  <a:fillRect l="-772" t="-507" r="-943" b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66C1201-A45D-48D0-A21D-F213496E6D07}"/>
              </a:ext>
            </a:extLst>
          </p:cNvPr>
          <p:cNvSpPr txBox="1"/>
          <p:nvPr/>
        </p:nvSpPr>
        <p:spPr>
          <a:xfrm>
            <a:off x="8423017" y="72128"/>
            <a:ext cx="355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Properties of an SPP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E1CA97-4131-4F87-81F4-199DAE0DD4F0}"/>
              </a:ext>
            </a:extLst>
          </p:cNvPr>
          <p:cNvGrpSpPr/>
          <p:nvPr/>
        </p:nvGrpSpPr>
        <p:grpSpPr>
          <a:xfrm>
            <a:off x="390777" y="1021310"/>
            <a:ext cx="5969939" cy="5035580"/>
            <a:chOff x="6369102" y="-901385"/>
            <a:chExt cx="5969939" cy="50355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19C0F3-E1FC-4DB3-9F83-4D3F7B18A51B}"/>
                </a:ext>
              </a:extLst>
            </p:cNvPr>
            <p:cNvGrpSpPr/>
            <p:nvPr/>
          </p:nvGrpSpPr>
          <p:grpSpPr>
            <a:xfrm>
              <a:off x="6465056" y="339421"/>
              <a:ext cx="4643339" cy="3794774"/>
              <a:chOff x="6465056" y="339421"/>
              <a:chExt cx="4643339" cy="379477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E538CE-4249-4081-B315-5C543A648F28}"/>
                  </a:ext>
                </a:extLst>
              </p:cNvPr>
              <p:cNvSpPr txBox="1"/>
              <p:nvPr/>
            </p:nvSpPr>
            <p:spPr>
              <a:xfrm>
                <a:off x="8352107" y="3764863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Dielectric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884838-D634-4A59-8D31-240EC50F0620}"/>
                  </a:ext>
                </a:extLst>
              </p:cNvPr>
              <p:cNvGrpSpPr/>
              <p:nvPr/>
            </p:nvGrpSpPr>
            <p:grpSpPr>
              <a:xfrm>
                <a:off x="6465056" y="339421"/>
                <a:ext cx="4643339" cy="2743200"/>
                <a:chOff x="6465056" y="339421"/>
                <a:chExt cx="4643339" cy="2743200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19348A80-1C1D-46CF-8881-DE29735732A5}"/>
                    </a:ext>
                  </a:extLst>
                </p:cNvPr>
                <p:cNvSpPr/>
                <p:nvPr/>
              </p:nvSpPr>
              <p:spPr>
                <a:xfrm>
                  <a:off x="6797753" y="677661"/>
                  <a:ext cx="4310642" cy="2174240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F59FD9B-2DB8-482F-B565-9F43CE8F6840}"/>
                    </a:ext>
                  </a:extLst>
                </p:cNvPr>
                <p:cNvSpPr/>
                <p:nvPr/>
              </p:nvSpPr>
              <p:spPr>
                <a:xfrm>
                  <a:off x="8998847" y="1341688"/>
                  <a:ext cx="710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Prism</a:t>
                  </a:r>
                  <a:endParaRPr lang="en-US" dirty="0"/>
                </a:p>
              </p:txBody>
            </p:sp>
            <p:sp>
              <p:nvSpPr>
                <p:cNvPr id="26" name="Sun 25">
                  <a:extLst>
                    <a:ext uri="{FF2B5EF4-FFF2-40B4-BE49-F238E27FC236}">
                      <a16:creationId xmlns:a16="http://schemas.microsoft.com/office/drawing/2014/main" id="{6B37E31F-B911-4687-9A29-14FE230ECBAA}"/>
                    </a:ext>
                  </a:extLst>
                </p:cNvPr>
                <p:cNvSpPr/>
                <p:nvPr/>
              </p:nvSpPr>
              <p:spPr>
                <a:xfrm>
                  <a:off x="6465056" y="556732"/>
                  <a:ext cx="428192" cy="388804"/>
                </a:xfrm>
                <a:prstGeom prst="su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25E5883B-05F6-42F2-82BA-EA1C1ADC2A25}"/>
                    </a:ext>
                  </a:extLst>
                </p:cNvPr>
                <p:cNvSpPr/>
                <p:nvPr/>
              </p:nvSpPr>
              <p:spPr>
                <a:xfrm rot="2615138">
                  <a:off x="6514396" y="1645168"/>
                  <a:ext cx="2651760" cy="417911"/>
                </a:xfrm>
                <a:prstGeom prst="rightArrow">
                  <a:avLst/>
                </a:prstGeom>
                <a:solidFill>
                  <a:srgbClr val="FF0000">
                    <a:alpha val="5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CF28B40-122B-4E35-AD59-5588648BE1B2}"/>
                    </a:ext>
                  </a:extLst>
                </p:cNvPr>
                <p:cNvSpPr/>
                <p:nvPr/>
              </p:nvSpPr>
              <p:spPr>
                <a:xfrm rot="18625653" flipV="1">
                  <a:off x="8688269" y="1502065"/>
                  <a:ext cx="2743200" cy="417911"/>
                </a:xfrm>
                <a:prstGeom prst="rightArrow">
                  <a:avLst/>
                </a:prstGeom>
                <a:solidFill>
                  <a:srgbClr val="FF0000">
                    <a:alpha val="5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D36DD0E-08C4-45C3-B77F-61C3C9E07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33789" y="1090997"/>
                  <a:ext cx="9205" cy="17642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31DA92B-F007-4FEC-90C5-31ED9B3E8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1127" y="1535515"/>
                      <a:ext cx="1202445" cy="3942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𝒔𝒑𝒑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31DA92B-F007-4FEC-90C5-31ED9B3E80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1127" y="1535515"/>
                      <a:ext cx="1202445" cy="3942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46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A3FAFB-F513-42A5-BE30-E1FBBEFB164F}"/>
                </a:ext>
              </a:extLst>
            </p:cNvPr>
            <p:cNvSpPr/>
            <p:nvPr/>
          </p:nvSpPr>
          <p:spPr>
            <a:xfrm>
              <a:off x="6369102" y="-901385"/>
              <a:ext cx="59699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TOTAL INTERNAL REFLECTION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TM POL.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PHASE MATCHING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513417-F35C-4AAC-B581-BAB17CE27A87}"/>
              </a:ext>
            </a:extLst>
          </p:cNvPr>
          <p:cNvGrpSpPr/>
          <p:nvPr/>
        </p:nvGrpSpPr>
        <p:grpSpPr>
          <a:xfrm>
            <a:off x="1566465" y="4792238"/>
            <a:ext cx="2854001" cy="2251485"/>
            <a:chOff x="7595121" y="2890436"/>
            <a:chExt cx="2854001" cy="2251485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7BD8C93A-FC02-4632-9B30-7D25393D9656}"/>
                </a:ext>
              </a:extLst>
            </p:cNvPr>
            <p:cNvSpPr/>
            <p:nvPr/>
          </p:nvSpPr>
          <p:spPr>
            <a:xfrm rot="10800000" flipV="1">
              <a:off x="7599895" y="3361001"/>
              <a:ext cx="2849227" cy="1780920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0C40703-4D4F-4F4F-A117-B537D58E54D0}"/>
                </a:ext>
              </a:extLst>
            </p:cNvPr>
            <p:cNvSpPr/>
            <p:nvPr/>
          </p:nvSpPr>
          <p:spPr>
            <a:xfrm rot="10800000">
              <a:off x="7595121" y="2890436"/>
              <a:ext cx="2849227" cy="456228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69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66C1201-A45D-48D0-A21D-F213496E6D07}"/>
              </a:ext>
            </a:extLst>
          </p:cNvPr>
          <p:cNvSpPr txBox="1"/>
          <p:nvPr/>
        </p:nvSpPr>
        <p:spPr>
          <a:xfrm>
            <a:off x="8423017" y="72128"/>
            <a:ext cx="3612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 of an SPP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B93E90-BB98-468B-A177-E977BD2D291C}"/>
              </a:ext>
            </a:extLst>
          </p:cNvPr>
          <p:cNvGrpSpPr/>
          <p:nvPr/>
        </p:nvGrpSpPr>
        <p:grpSpPr>
          <a:xfrm>
            <a:off x="4551028" y="2595913"/>
            <a:ext cx="7400102" cy="4152900"/>
            <a:chOff x="4551028" y="2595913"/>
            <a:chExt cx="7400102" cy="41529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2B2B9B-7085-4F2F-B055-94E7A5CDDA69}"/>
                </a:ext>
              </a:extLst>
            </p:cNvPr>
            <p:cNvGrpSpPr/>
            <p:nvPr/>
          </p:nvGrpSpPr>
          <p:grpSpPr>
            <a:xfrm>
              <a:off x="4551028" y="2595913"/>
              <a:ext cx="5537199" cy="4152900"/>
              <a:chOff x="6387617" y="2780579"/>
              <a:chExt cx="5537199" cy="41529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3D659F-A39D-4847-848A-A30EE764C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87617" y="2780579"/>
                <a:ext cx="5537199" cy="4152900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5E99780-BBD3-4094-A749-2F156E0D5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6000" y="4846870"/>
                <a:ext cx="0" cy="798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211EFFB-366E-41AD-8B78-DDCE47945387}"/>
                      </a:ext>
                    </a:extLst>
                  </p:cNvPr>
                  <p:cNvSpPr/>
                  <p:nvPr/>
                </p:nvSpPr>
                <p:spPr>
                  <a:xfrm>
                    <a:off x="9629590" y="4487697"/>
                    <a:ext cx="50501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211EFFB-366E-41AD-8B78-DDCE47945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9590" y="4487697"/>
                    <a:ext cx="50501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CA21002-DEB7-4E64-9BDA-45911DCA6ED6}"/>
                      </a:ext>
                    </a:extLst>
                  </p:cNvPr>
                  <p:cNvSpPr/>
                  <p:nvPr/>
                </p:nvSpPr>
                <p:spPr>
                  <a:xfrm>
                    <a:off x="10062842" y="4303054"/>
                    <a:ext cx="50501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𝑆𝑃𝑃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CA21002-DEB7-4E64-9BDA-45911DCA6E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2842" y="4303054"/>
                    <a:ext cx="50501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56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DA4C3F3-ABFD-4A8F-B234-D84BEF39B38B}"/>
                  </a:ext>
                </a:extLst>
              </p:cNvPr>
              <p:cNvCxnSpPr/>
              <p:nvPr/>
            </p:nvCxnSpPr>
            <p:spPr>
              <a:xfrm>
                <a:off x="10134600" y="4542070"/>
                <a:ext cx="0" cy="495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B05BB0C-4A6E-43F3-BECC-EDCF60B9673A}"/>
                    </a:ext>
                  </a:extLst>
                </p:cNvPr>
                <p:cNvSpPr txBox="1"/>
                <p:nvPr/>
              </p:nvSpPr>
              <p:spPr>
                <a:xfrm>
                  <a:off x="9817150" y="3680657"/>
                  <a:ext cx="213398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i="1" dirty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i="1" dirty="0"/>
                    <a:t>,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i="1" dirty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i="1" dirty="0"/>
                    <a:t>      Dip in reflection due to absorption of SPP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B05BB0C-4A6E-43F3-BECC-EDCF60B96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7150" y="3680657"/>
                  <a:ext cx="2133980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1714" t="-2479" r="-3714"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60163A-1EEF-4D3B-9E8C-837F560EF7D2}"/>
              </a:ext>
            </a:extLst>
          </p:cNvPr>
          <p:cNvGrpSpPr/>
          <p:nvPr/>
        </p:nvGrpSpPr>
        <p:grpSpPr>
          <a:xfrm>
            <a:off x="4634693" y="2855964"/>
            <a:ext cx="7501894" cy="4012540"/>
            <a:chOff x="4683769" y="2605044"/>
            <a:chExt cx="7501894" cy="401254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2404E7-F766-4239-8E68-81BE8469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3769" y="2605044"/>
              <a:ext cx="5334000" cy="400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962AD99-7931-43C4-A16B-55CC12BB9292}"/>
                    </a:ext>
                  </a:extLst>
                </p:cNvPr>
                <p:cNvSpPr txBox="1"/>
                <p:nvPr/>
              </p:nvSpPr>
              <p:spPr>
                <a:xfrm>
                  <a:off x="9650809" y="2647266"/>
                  <a:ext cx="2534854" cy="3970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When the SPP is excited,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𝑆𝑃𝑃</m:t>
                          </m:r>
                        </m:sub>
                      </m:sSub>
                    </m:oMath>
                  </a14:m>
                  <a:r>
                    <a:rPr lang="en-US" i="1" dirty="0"/>
                    <a:t>, the evanescent field is amplified. This is not gain, because the evanescent field does not carry active power. It is only amplification of the reactive part of the field.</a:t>
                  </a:r>
                </a:p>
                <a:p>
                  <a:endParaRPr lang="en-US" i="1" dirty="0"/>
                </a:p>
                <a:p>
                  <a:r>
                    <a:rPr lang="en-US" b="0" dirty="0"/>
                    <a:t>(Here,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 are the electric and magnetic field amplitudes of the input field in glass.) 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962AD99-7931-43C4-A16B-55CC12BB9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0809" y="2647266"/>
                  <a:ext cx="2534854" cy="3970318"/>
                </a:xfrm>
                <a:prstGeom prst="rect">
                  <a:avLst/>
                </a:prstGeom>
                <a:blipFill>
                  <a:blip r:embed="rId7"/>
                  <a:stretch>
                    <a:fillRect l="-2169" t="-922" r="-3855" b="-1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C231AF-49C7-4A3E-A426-C5B8BD95DBFE}"/>
              </a:ext>
            </a:extLst>
          </p:cNvPr>
          <p:cNvGrpSpPr/>
          <p:nvPr/>
        </p:nvGrpSpPr>
        <p:grpSpPr>
          <a:xfrm>
            <a:off x="16374" y="163662"/>
            <a:ext cx="4556760" cy="6694338"/>
            <a:chOff x="16374" y="163662"/>
            <a:chExt cx="4556760" cy="66943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648170D-9102-4770-BAB0-B16C85979403}"/>
                </a:ext>
              </a:extLst>
            </p:cNvPr>
            <p:cNvGrpSpPr/>
            <p:nvPr/>
          </p:nvGrpSpPr>
          <p:grpSpPr>
            <a:xfrm>
              <a:off x="16374" y="548640"/>
              <a:ext cx="4556760" cy="6309360"/>
              <a:chOff x="16374" y="548640"/>
              <a:chExt cx="4556760" cy="630936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B9872C-BDD1-4A52-9F9B-083EEFFDC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4" y="548640"/>
                <a:ext cx="4556760" cy="6309360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BA5B3B0-466D-429F-9791-11609508E8BD}"/>
                  </a:ext>
                </a:extLst>
              </p:cNvPr>
              <p:cNvCxnSpPr/>
              <p:nvPr/>
            </p:nvCxnSpPr>
            <p:spPr>
              <a:xfrm>
                <a:off x="826465" y="6391190"/>
                <a:ext cx="19100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3065097-96A7-4CD4-9070-F9D3BD8D2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465" y="4846870"/>
                <a:ext cx="0" cy="15443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B695DD7-4E2A-48EC-BD7A-594CBF530C70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949" y="6133619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B695DD7-4E2A-48EC-BD7A-594CBF530C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949" y="6133619"/>
                    <a:ext cx="36798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53F20-0325-4B5E-A8DE-C5DF316BBD72}"/>
                      </a:ext>
                    </a:extLst>
                  </p:cNvPr>
                  <p:cNvSpPr txBox="1"/>
                  <p:nvPr/>
                </p:nvSpPr>
                <p:spPr>
                  <a:xfrm>
                    <a:off x="745185" y="4487697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53F20-0325-4B5E-A8DE-C5DF316BBD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85" y="4487697"/>
                    <a:ext cx="3713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D8DCD08-297D-43D5-AC3A-A47D68D42B9C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570" y="5764287"/>
                    <a:ext cx="12166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Air: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D8DCD08-297D-43D5-AC3A-A47D68D42B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570" y="5764287"/>
                    <a:ext cx="121661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523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1DEB24-4181-4D19-AC4C-033F5EB86C84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89" y="1328312"/>
                    <a:ext cx="1353896" cy="66774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Glass prism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𝑝𝑟𝑖𝑠𝑚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~1.5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1DEB24-4181-4D19-AC4C-033F5EB86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89" y="1328312"/>
                    <a:ext cx="1353896" cy="66774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604" t="-5505" b="-45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B59A1A-0907-47D8-8A0A-F6D07CB51586}"/>
                  </a:ext>
                </a:extLst>
              </p:cNvPr>
              <p:cNvSpPr txBox="1"/>
              <p:nvPr/>
            </p:nvSpPr>
            <p:spPr>
              <a:xfrm>
                <a:off x="670578" y="3573687"/>
                <a:ext cx="1511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Silver film (30 nm)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888627-3880-491E-BF92-02B5451363D6}"/>
                </a:ext>
              </a:extLst>
            </p:cNvPr>
            <p:cNvSpPr txBox="1"/>
            <p:nvPr/>
          </p:nvSpPr>
          <p:spPr>
            <a:xfrm>
              <a:off x="1116569" y="163662"/>
              <a:ext cx="2840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E.m.</a:t>
              </a:r>
              <a:r>
                <a:rPr lang="en-US" dirty="0"/>
                <a:t> field phasors (real part)</a:t>
              </a:r>
            </a:p>
          </p:txBody>
        </p:sp>
      </p:grp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EC733D2-6DCA-43B8-9B68-712F9974A662}"/>
              </a:ext>
            </a:extLst>
          </p:cNvPr>
          <p:cNvSpPr/>
          <p:nvPr/>
        </p:nvSpPr>
        <p:spPr>
          <a:xfrm rot="5400000">
            <a:off x="-49575" y="1168918"/>
            <a:ext cx="3001595" cy="2219104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E20A2C0A-4624-4BB9-921B-A970AE6F22B7}"/>
              </a:ext>
            </a:extLst>
          </p:cNvPr>
          <p:cNvSpPr/>
          <p:nvPr/>
        </p:nvSpPr>
        <p:spPr>
          <a:xfrm rot="16200000" flipH="1">
            <a:off x="2265066" y="1165374"/>
            <a:ext cx="3001595" cy="222596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39FD0A-F701-4897-903A-D386E466807A}"/>
              </a:ext>
            </a:extLst>
          </p:cNvPr>
          <p:cNvSpPr/>
          <p:nvPr/>
        </p:nvSpPr>
        <p:spPr>
          <a:xfrm>
            <a:off x="16374" y="777559"/>
            <a:ext cx="325296" cy="55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59AE06-B65F-4297-995B-B9BDAB7E306B}"/>
              </a:ext>
            </a:extLst>
          </p:cNvPr>
          <p:cNvGrpSpPr/>
          <p:nvPr/>
        </p:nvGrpSpPr>
        <p:grpSpPr>
          <a:xfrm>
            <a:off x="4987070" y="287571"/>
            <a:ext cx="5982398" cy="2449862"/>
            <a:chOff x="4987070" y="287571"/>
            <a:chExt cx="5982398" cy="244986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1AFC22-000B-40C9-A9E0-6000827B12E2}"/>
                </a:ext>
              </a:extLst>
            </p:cNvPr>
            <p:cNvGrpSpPr/>
            <p:nvPr/>
          </p:nvGrpSpPr>
          <p:grpSpPr>
            <a:xfrm>
              <a:off x="4987070" y="287571"/>
              <a:ext cx="5982398" cy="2159268"/>
              <a:chOff x="4987070" y="287571"/>
              <a:chExt cx="5982398" cy="215926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15E3B0E-C918-4C61-83C1-0B51E0C21C71}"/>
                  </a:ext>
                </a:extLst>
              </p:cNvPr>
              <p:cNvGrpSpPr/>
              <p:nvPr/>
            </p:nvGrpSpPr>
            <p:grpSpPr>
              <a:xfrm>
                <a:off x="4987070" y="415514"/>
                <a:ext cx="5982398" cy="2031325"/>
                <a:chOff x="4987070" y="415514"/>
                <a:chExt cx="5982398" cy="20313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43A7955-6EB1-4093-89C2-6A590F503D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6216" y="1162322"/>
                      <a:ext cx="1813252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~ 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𝑆𝑃𝑃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 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43A7955-6EB1-4093-89C2-6A590F503D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56216" y="1162322"/>
                      <a:ext cx="1813252" cy="8309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7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2B9D24F-2000-4218-9D75-075D8E1E9A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b="16420"/>
                <a:stretch/>
              </p:blipFill>
              <p:spPr>
                <a:xfrm>
                  <a:off x="4987070" y="415514"/>
                  <a:ext cx="3435947" cy="20313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4A9EAB8-5DC4-4827-BEED-D535C5A13E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47049" y="287571"/>
                    <a:ext cx="14702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=500 </m:t>
                        </m:r>
                      </m:oMath>
                    </a14:m>
                    <a:r>
                      <a:rPr lang="en-US" b="0" i="0" dirty="0">
                        <a:latin typeface="Cambria Math" panose="02040503050406030204" pitchFamily="18" charset="0"/>
                      </a:rPr>
                      <a:t>nm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4A9EAB8-5DC4-4827-BEED-D535C5A13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049" y="287571"/>
                    <a:ext cx="147021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9836" r="-2905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69E876-F92D-44D3-8B57-97B2AB2DE273}"/>
                </a:ext>
              </a:extLst>
            </p:cNvPr>
            <p:cNvSpPr txBox="1"/>
            <p:nvPr/>
          </p:nvSpPr>
          <p:spPr>
            <a:xfrm>
              <a:off x="5454015" y="236810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7341F3-A83C-46AA-B9EB-65D2E9B39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2" y="3266922"/>
            <a:ext cx="4511039" cy="3383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D9E115-A452-4D59-9376-0744AA62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56" y="964426"/>
            <a:ext cx="3543051" cy="2464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6339B-129E-4974-A141-BC27C3FF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50" y="1082591"/>
            <a:ext cx="3032058" cy="2228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3CF86-643B-4979-B7C7-9F6846057FA5}"/>
              </a:ext>
            </a:extLst>
          </p:cNvPr>
          <p:cNvSpPr txBox="1"/>
          <p:nvPr/>
        </p:nvSpPr>
        <p:spPr>
          <a:xfrm>
            <a:off x="485374" y="595094"/>
            <a:ext cx="523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Evanescent wave at prism-dielectric interface with TIR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C828B-7EBC-420A-BAF2-8E341BAFFD73}"/>
              </a:ext>
            </a:extLst>
          </p:cNvPr>
          <p:cNvSpPr txBox="1"/>
          <p:nvPr/>
        </p:nvSpPr>
        <p:spPr>
          <a:xfrm>
            <a:off x="7101997" y="595094"/>
            <a:ext cx="39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SPP at metal-dielectric interface with TIR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65EE3-C1C5-4682-BF4D-46C43EFEA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" y="3266922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B384D-0289-4FEB-B7BD-DB7717C9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" y="3251234"/>
            <a:ext cx="4511040" cy="3383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E26E5E-1F4F-41F2-805A-27425D8A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17" y="3251234"/>
            <a:ext cx="4511040" cy="33832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18CAEB1-CB7D-4552-ADDF-80DDCE07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012" y="964426"/>
            <a:ext cx="3543051" cy="246457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541CB5-826E-40CD-B667-EE5B4039E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850" y="1082591"/>
            <a:ext cx="3032058" cy="222824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6D8E24B-D5AE-4BE6-9D9B-B18B7CBA6C5F}"/>
              </a:ext>
            </a:extLst>
          </p:cNvPr>
          <p:cNvSpPr txBox="1"/>
          <p:nvPr/>
        </p:nvSpPr>
        <p:spPr>
          <a:xfrm>
            <a:off x="485374" y="595094"/>
            <a:ext cx="523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Evanescent wave at prism-dielectric interface with TIR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135ECA-A510-4E5D-BC8A-09425F901F10}"/>
              </a:ext>
            </a:extLst>
          </p:cNvPr>
          <p:cNvSpPr txBox="1"/>
          <p:nvPr/>
        </p:nvSpPr>
        <p:spPr>
          <a:xfrm>
            <a:off x="7106253" y="595094"/>
            <a:ext cx="39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SPP at metal-dielectric interface with TIR</a:t>
            </a:r>
          </a:p>
        </p:txBody>
      </p:sp>
    </p:spTree>
    <p:extLst>
      <p:ext uri="{BB962C8B-B14F-4D97-AF65-F5344CB8AC3E}">
        <p14:creationId xmlns:p14="http://schemas.microsoft.com/office/powerpoint/2010/main" val="3449568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742</Words>
  <Application>Microsoft Office PowerPoint</Application>
  <PresentationFormat>Widescreen</PresentationFormat>
  <Paragraphs>74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Excitation of a  surface plasmon polariton (SPP) via prism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de Ceglia</dc:creator>
  <cp:lastModifiedBy>Antonella Vincenti</cp:lastModifiedBy>
  <cp:revision>30</cp:revision>
  <dcterms:created xsi:type="dcterms:W3CDTF">2020-05-18T04:23:16Z</dcterms:created>
  <dcterms:modified xsi:type="dcterms:W3CDTF">2021-05-26T08:27:36Z</dcterms:modified>
</cp:coreProperties>
</file>